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6" r:id="rId3"/>
    <p:sldId id="27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446E2-DF5D-4C24-87B2-55E91DB3091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CC000-F4D9-4E51-8B77-89C80E227D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9471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CC000-F4D9-4E51-8B77-89C80E227DD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89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042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002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654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123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073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23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093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481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264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04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56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49E1E-A40B-46CC-B19C-B461D71582B8}" type="datetimeFigureOut">
              <a:rPr lang="ko-KR" altLang="en-US" smtClean="0"/>
              <a:t>2022-08-18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7CF02-253E-45A6-9AAA-5329BE19F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03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ko-KR" altLang="en-US" dirty="0" smtClean="0"/>
              <a:t>신풍교회 전기 계약 정보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ko-KR" altLang="en-US" sz="2000" dirty="0" smtClean="0"/>
              <a:t>검침일</a:t>
            </a:r>
            <a:r>
              <a:rPr lang="en-US" altLang="ko-KR" sz="2000" dirty="0" smtClean="0"/>
              <a:t>: 12</a:t>
            </a:r>
            <a:r>
              <a:rPr lang="ko-KR" altLang="en-US" sz="2000" dirty="0" smtClean="0"/>
              <a:t>일   </a:t>
            </a:r>
            <a:endParaRPr lang="en-US" altLang="ko-KR" sz="2000" dirty="0" smtClean="0"/>
          </a:p>
          <a:p>
            <a:r>
              <a:rPr lang="ko-KR" altLang="en-US" sz="2000" dirty="0" smtClean="0"/>
              <a:t>납기일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말일</a:t>
            </a:r>
            <a:endParaRPr lang="en-US" altLang="ko-KR" sz="2000" dirty="0" smtClean="0"/>
          </a:p>
          <a:p>
            <a:r>
              <a:rPr lang="ko-KR" altLang="en-US" sz="2000" dirty="0" smtClean="0"/>
              <a:t>계약종별</a:t>
            </a:r>
            <a:r>
              <a:rPr lang="en-US" altLang="ko-KR" sz="2000" dirty="0" smtClean="0"/>
              <a:t>: 211 </a:t>
            </a:r>
            <a:r>
              <a:rPr lang="ko-KR" altLang="en-US" sz="2000" dirty="0" smtClean="0"/>
              <a:t>일반용 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갑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저압</a:t>
            </a:r>
            <a:endParaRPr lang="en-US" altLang="ko-KR" sz="2000" dirty="0" smtClean="0"/>
          </a:p>
          <a:p>
            <a:r>
              <a:rPr lang="ko-KR" altLang="en-US" sz="2000" dirty="0" smtClean="0"/>
              <a:t>계약전력 </a:t>
            </a:r>
            <a:r>
              <a:rPr lang="en-US" altLang="ko-KR" sz="2000" dirty="0" smtClean="0"/>
              <a:t>30kw</a:t>
            </a:r>
          </a:p>
          <a:p>
            <a:r>
              <a:rPr lang="ko-KR" altLang="en-US" sz="2000" dirty="0" smtClean="0"/>
              <a:t>공급방식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삼상</a:t>
            </a:r>
            <a:r>
              <a:rPr lang="en-US" altLang="ko-KR" sz="2000" dirty="0" smtClean="0"/>
              <a:t>4</a:t>
            </a:r>
            <a:r>
              <a:rPr lang="ko-KR" altLang="en-US" sz="2000" dirty="0" smtClean="0"/>
              <a:t>선 </a:t>
            </a:r>
            <a:r>
              <a:rPr lang="en-US" altLang="ko-KR" sz="2000" dirty="0" smtClean="0"/>
              <a:t>(220/380v)</a:t>
            </a:r>
          </a:p>
          <a:p>
            <a:r>
              <a:rPr lang="ko-KR" altLang="en-US" sz="2000" dirty="0" smtClean="0"/>
              <a:t>신설일</a:t>
            </a:r>
            <a:r>
              <a:rPr lang="en-US" altLang="ko-KR" sz="2000" dirty="0" smtClean="0"/>
              <a:t>: 2015. 09. 21</a:t>
            </a:r>
          </a:p>
          <a:p>
            <a:r>
              <a:rPr lang="ko-KR" altLang="en-US" sz="2000" dirty="0" smtClean="0"/>
              <a:t>사용장소</a:t>
            </a:r>
            <a:r>
              <a:rPr lang="en-US" altLang="ko-KR" sz="2000" dirty="0" smtClean="0"/>
              <a:t>:</a:t>
            </a:r>
            <a:r>
              <a:rPr lang="ko-KR" altLang="en-US" sz="2000" dirty="0" smtClean="0"/>
              <a:t>여수시 </a:t>
            </a:r>
            <a:r>
              <a:rPr lang="ko-KR" altLang="en-US" sz="2000" dirty="0" err="1" smtClean="0"/>
              <a:t>율촌면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봉산길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40-4</a:t>
            </a:r>
          </a:p>
          <a:p>
            <a:r>
              <a:rPr lang="ko-KR" altLang="en-US" sz="2000" dirty="0" smtClean="0"/>
              <a:t>용도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상업용</a:t>
            </a:r>
            <a:endParaRPr lang="en-US" altLang="ko-KR" sz="2000" dirty="0" smtClean="0"/>
          </a:p>
          <a:p>
            <a:r>
              <a:rPr lang="ko-KR" altLang="en-US" sz="2000" dirty="0" smtClean="0"/>
              <a:t>계기번호</a:t>
            </a:r>
            <a:r>
              <a:rPr lang="en-US" altLang="ko-KR" sz="2000" dirty="0" smtClean="0"/>
              <a:t>: 06450113758</a:t>
            </a:r>
          </a:p>
          <a:p>
            <a:r>
              <a:rPr lang="ko-KR" altLang="en-US" sz="2000" dirty="0" smtClean="0"/>
              <a:t>검침원</a:t>
            </a:r>
            <a:r>
              <a:rPr lang="en-US" altLang="ko-KR" sz="2000" dirty="0" smtClean="0"/>
              <a:t>:</a:t>
            </a:r>
            <a:r>
              <a:rPr lang="ko-KR" altLang="en-US" sz="2000" dirty="0" smtClean="0"/>
              <a:t>박형모</a:t>
            </a:r>
            <a:r>
              <a:rPr lang="en-US" altLang="ko-KR" sz="2000" dirty="0" smtClean="0"/>
              <a:t>/</a:t>
            </a:r>
            <a:r>
              <a:rPr lang="ko-KR" altLang="en-US" sz="2000" dirty="0" smtClean="0"/>
              <a:t>분구 </a:t>
            </a:r>
            <a:r>
              <a:rPr lang="en-US" altLang="ko-KR" sz="2000" dirty="0" smtClean="0"/>
              <a:t>12380</a:t>
            </a:r>
          </a:p>
          <a:p>
            <a:r>
              <a:rPr lang="ko-KR" altLang="en-US" sz="2000" dirty="0" smtClean="0"/>
              <a:t>산업분류</a:t>
            </a:r>
            <a:r>
              <a:rPr lang="en-US" altLang="ko-KR" sz="2000" dirty="0" smtClean="0"/>
              <a:t>:94912/</a:t>
            </a:r>
            <a:r>
              <a:rPr lang="ko-KR" altLang="en-US" sz="2000" dirty="0" smtClean="0"/>
              <a:t>기독교 단체</a:t>
            </a:r>
            <a:endParaRPr lang="en-US" altLang="ko-KR" sz="2000" dirty="0" smtClean="0"/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4607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69" y="404813"/>
            <a:ext cx="8081061" cy="5721350"/>
          </a:xfrm>
        </p:spPr>
      </p:pic>
    </p:spTree>
    <p:extLst>
      <p:ext uri="{BB962C8B-B14F-4D97-AF65-F5344CB8AC3E}">
        <p14:creationId xmlns:p14="http://schemas.microsoft.com/office/powerpoint/2010/main" val="3836246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15743"/>
            <a:ext cx="8229600" cy="5826514"/>
          </a:xfrm>
        </p:spPr>
      </p:pic>
    </p:spTree>
    <p:extLst>
      <p:ext uri="{BB962C8B-B14F-4D97-AF65-F5344CB8AC3E}">
        <p14:creationId xmlns:p14="http://schemas.microsoft.com/office/powerpoint/2010/main" val="409653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9" y="476250"/>
            <a:ext cx="7980161" cy="5649913"/>
          </a:xfrm>
        </p:spPr>
      </p:pic>
    </p:spTree>
    <p:extLst>
      <p:ext uri="{BB962C8B-B14F-4D97-AF65-F5344CB8AC3E}">
        <p14:creationId xmlns:p14="http://schemas.microsoft.com/office/powerpoint/2010/main" val="1636731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ko-KR" altLang="en-US" sz="1600" dirty="0"/>
              <a:t>월별 전력량 </a:t>
            </a:r>
            <a:r>
              <a:rPr lang="en-US" altLang="ko-KR" sz="1600" dirty="0"/>
              <a:t>peak </a:t>
            </a:r>
            <a:r>
              <a:rPr lang="ko-KR" altLang="en-US" sz="1600" dirty="0" smtClean="0"/>
              <a:t>분석 결과</a:t>
            </a:r>
            <a:endParaRPr lang="ko-KR" altLang="en-US" sz="1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1200" dirty="0" smtClean="0"/>
              <a:t>월 계약전력 </a:t>
            </a:r>
            <a:r>
              <a:rPr lang="en-US" altLang="ko-KR" sz="1200" dirty="0" smtClean="0"/>
              <a:t>: 30kw</a:t>
            </a:r>
          </a:p>
          <a:p>
            <a:r>
              <a:rPr lang="ko-KR" altLang="en-US" sz="1200" dirty="0"/>
              <a:t>월별 전력량 </a:t>
            </a:r>
            <a:r>
              <a:rPr lang="en-US" altLang="ko-KR" sz="1200" dirty="0"/>
              <a:t>peak </a:t>
            </a:r>
            <a:r>
              <a:rPr lang="ko-KR" altLang="en-US" sz="1200" dirty="0" smtClean="0"/>
              <a:t>분석 </a:t>
            </a:r>
            <a:r>
              <a:rPr lang="en-US" altLang="ko-KR" sz="1200" b="1" u="sng" dirty="0" smtClean="0">
                <a:solidFill>
                  <a:srgbClr val="FF0000"/>
                </a:solidFill>
              </a:rPr>
              <a:t>: 20kw</a:t>
            </a:r>
            <a:r>
              <a:rPr lang="ko-KR" altLang="en-US" sz="1200" b="1" u="sng" dirty="0" smtClean="0">
                <a:solidFill>
                  <a:srgbClr val="FF0000"/>
                </a:solidFill>
              </a:rPr>
              <a:t>를 넘는 달 </a:t>
            </a:r>
            <a:r>
              <a:rPr lang="en-US" altLang="ko-KR" sz="1200" dirty="0" smtClean="0"/>
              <a:t>(2020~2021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년 통계</a:t>
            </a:r>
            <a:r>
              <a:rPr lang="en-US" altLang="ko-KR" sz="1200" dirty="0" smtClean="0"/>
              <a:t>)</a:t>
            </a:r>
          </a:p>
          <a:p>
            <a:r>
              <a:rPr lang="en-US" altLang="ko-KR" sz="1200" dirty="0" smtClean="0"/>
              <a:t>2022</a:t>
            </a:r>
            <a:r>
              <a:rPr lang="ko-KR" altLang="en-US" sz="1200" dirty="0" smtClean="0"/>
              <a:t>년 </a:t>
            </a:r>
            <a:r>
              <a:rPr lang="en-US" altLang="ko-KR" sz="1200" u="sng" dirty="0" smtClean="0"/>
              <a:t>1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23, 2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20, 3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24</a:t>
            </a:r>
          </a:p>
          <a:p>
            <a:r>
              <a:rPr lang="en-US" altLang="ko-KR" sz="1200" dirty="0" smtClean="0"/>
              <a:t>2021</a:t>
            </a:r>
            <a:r>
              <a:rPr lang="ko-KR" altLang="en-US" sz="1200" dirty="0" smtClean="0"/>
              <a:t>년 </a:t>
            </a:r>
            <a:r>
              <a:rPr lang="en-US" altLang="ko-KR" sz="1200" u="sng" dirty="0" smtClean="0"/>
              <a:t>1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28, 2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23, 3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23, 8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21</a:t>
            </a:r>
          </a:p>
          <a:p>
            <a:r>
              <a:rPr lang="en-US" altLang="ko-KR" sz="1200" dirty="0" smtClean="0"/>
              <a:t>2020</a:t>
            </a:r>
            <a:r>
              <a:rPr lang="ko-KR" altLang="en-US" sz="1200" dirty="0" smtClean="0"/>
              <a:t>년 </a:t>
            </a:r>
            <a:r>
              <a:rPr lang="en-US" altLang="ko-KR" sz="1200" u="sng" dirty="0" smtClean="0"/>
              <a:t>1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22, 2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24, 5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22, 9</a:t>
            </a:r>
            <a:r>
              <a:rPr lang="ko-KR" altLang="en-US" sz="1200" u="sng" dirty="0" smtClean="0"/>
              <a:t>월 </a:t>
            </a:r>
            <a:r>
              <a:rPr lang="en-US" altLang="ko-KR" sz="1200" u="sng" dirty="0" smtClean="0"/>
              <a:t>24</a:t>
            </a:r>
          </a:p>
          <a:p>
            <a:r>
              <a:rPr lang="en-US" altLang="ko-KR" sz="1200" b="1" dirty="0" smtClean="0">
                <a:solidFill>
                  <a:srgbClr val="0070C0"/>
                </a:solidFill>
              </a:rPr>
              <a:t>3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년 중 총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11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개월</a:t>
            </a:r>
            <a:endParaRPr lang="en-US" altLang="ko-KR" sz="1200" b="1" dirty="0" smtClean="0">
              <a:solidFill>
                <a:srgbClr val="0070C0"/>
              </a:solidFill>
            </a:endParaRPr>
          </a:p>
          <a:p>
            <a:endParaRPr lang="en-US" altLang="ko-KR" sz="1200" b="1" dirty="0">
              <a:solidFill>
                <a:srgbClr val="0070C0"/>
              </a:solidFill>
            </a:endParaRPr>
          </a:p>
          <a:p>
            <a:r>
              <a:rPr lang="ko-KR" altLang="en-US" sz="1200" b="1" dirty="0" smtClean="0">
                <a:solidFill>
                  <a:srgbClr val="0070C0"/>
                </a:solidFill>
              </a:rPr>
              <a:t>한전의 권유  </a:t>
            </a:r>
            <a:endParaRPr lang="en-US" altLang="ko-KR" sz="1200" b="1" dirty="0" smtClean="0">
              <a:solidFill>
                <a:srgbClr val="0070C0"/>
              </a:solidFill>
            </a:endParaRPr>
          </a:p>
          <a:p>
            <a:r>
              <a:rPr lang="en-US" altLang="ko-KR" sz="1200" b="1" dirty="0" smtClean="0">
                <a:solidFill>
                  <a:srgbClr val="0070C0"/>
                </a:solidFill>
              </a:rPr>
              <a:t>Peak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를 기준으로 전력량 계약을 하기 때문에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20kw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로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변경계약은 불가능</a:t>
            </a:r>
            <a:endParaRPr lang="en-US" altLang="ko-KR" sz="1200" b="1" dirty="0" smtClean="0">
              <a:solidFill>
                <a:srgbClr val="0070C0"/>
              </a:solidFill>
            </a:endParaRPr>
          </a:p>
          <a:p>
            <a:r>
              <a:rPr lang="ko-KR" altLang="en-US" sz="1200" b="1" dirty="0" smtClean="0">
                <a:solidFill>
                  <a:srgbClr val="0070C0"/>
                </a:solidFill>
              </a:rPr>
              <a:t>일반적 하향 변경은 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1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년 평균 희망전력 아래로 </a:t>
            </a:r>
            <a:r>
              <a:rPr lang="ko-KR" altLang="en-US" sz="1200" b="1" dirty="0" err="1" smtClean="0">
                <a:solidFill>
                  <a:srgbClr val="0070C0"/>
                </a:solidFill>
              </a:rPr>
              <a:t>하회할때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 가능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(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우리가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20kw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로 변경계약을 하고 </a:t>
            </a:r>
            <a:r>
              <a:rPr lang="ko-KR" altLang="en-US" sz="1200" b="1" dirty="0" err="1" smtClean="0">
                <a:solidFill>
                  <a:srgbClr val="0070C0"/>
                </a:solidFill>
              </a:rPr>
              <a:t>싶다해도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peak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를 찍는 최근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1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년 </a:t>
            </a:r>
            <a:r>
              <a:rPr lang="ko-KR" altLang="en-US" sz="1200" b="1" dirty="0" err="1" smtClean="0">
                <a:solidFill>
                  <a:srgbClr val="0070C0"/>
                </a:solidFill>
              </a:rPr>
              <a:t>저점이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24kw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이기 때문에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24kw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까지는 변경 가능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)</a:t>
            </a:r>
          </a:p>
          <a:p>
            <a:endParaRPr lang="en-US" altLang="ko-KR" sz="1200" b="1" dirty="0">
              <a:solidFill>
                <a:srgbClr val="0070C0"/>
              </a:solidFill>
            </a:endParaRPr>
          </a:p>
          <a:p>
            <a:r>
              <a:rPr lang="ko-KR" altLang="en-US" sz="1200" b="1" dirty="0" smtClean="0">
                <a:solidFill>
                  <a:srgbClr val="0070C0"/>
                </a:solidFill>
              </a:rPr>
              <a:t>요금체계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: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계약전력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* 6,160=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기본요금</a:t>
            </a:r>
            <a:endParaRPr lang="en-US" altLang="ko-KR" sz="1200" b="1" dirty="0" smtClean="0">
              <a:solidFill>
                <a:srgbClr val="0070C0"/>
              </a:solidFill>
            </a:endParaRPr>
          </a:p>
          <a:p>
            <a:r>
              <a:rPr lang="ko-KR" altLang="en-US" sz="1200" b="1" dirty="0" smtClean="0">
                <a:solidFill>
                  <a:srgbClr val="0070C0"/>
                </a:solidFill>
              </a:rPr>
              <a:t>현재 계약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: 30kw*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6,160=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184,800(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기본요금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altLang="ko-KR" sz="1200" b="1" dirty="0" smtClean="0">
                <a:solidFill>
                  <a:srgbClr val="0070C0"/>
                </a:solidFill>
              </a:rPr>
              <a:t>24kw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로 하향 재계약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: 24kw*6,160=147,840(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기본요금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altLang="ko-KR" sz="1200" b="1" dirty="0" smtClean="0">
                <a:solidFill>
                  <a:srgbClr val="0070C0"/>
                </a:solidFill>
              </a:rPr>
              <a:t>peak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 요금 계산법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: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초과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kw * 150%</a:t>
            </a:r>
          </a:p>
          <a:p>
            <a:r>
              <a:rPr lang="en-US" altLang="ko-KR" sz="1200" b="1" dirty="0" smtClean="0">
                <a:solidFill>
                  <a:srgbClr val="0070C0"/>
                </a:solidFill>
              </a:rPr>
              <a:t>2022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년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3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월 </a:t>
            </a:r>
            <a:r>
              <a:rPr lang="en-US" altLang="ko-KR" sz="1200" b="1" dirty="0">
                <a:solidFill>
                  <a:srgbClr val="0070C0"/>
                </a:solidFill>
              </a:rPr>
              <a:t>peak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(24kw)= 4kw*9,240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원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=36,960 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추가요금 발생</a:t>
            </a:r>
            <a:endParaRPr lang="en-US" altLang="ko-KR" sz="1200" b="1" dirty="0" smtClean="0">
              <a:solidFill>
                <a:srgbClr val="0070C0"/>
              </a:solidFill>
            </a:endParaRPr>
          </a:p>
          <a:p>
            <a:endParaRPr lang="en-US" altLang="ko-KR" sz="1200" b="1" dirty="0">
              <a:solidFill>
                <a:srgbClr val="0070C0"/>
              </a:solidFill>
            </a:endParaRPr>
          </a:p>
          <a:p>
            <a:r>
              <a:rPr lang="ko-KR" altLang="en-US" sz="1200" b="1" dirty="0" smtClean="0">
                <a:solidFill>
                  <a:srgbClr val="0070C0"/>
                </a:solidFill>
              </a:rPr>
              <a:t>현 상태에서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 24kw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로 재계약 하고 절전 후 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20kw</a:t>
            </a:r>
            <a:r>
              <a:rPr lang="ko-KR" altLang="en-US" sz="1200" b="1" dirty="0" smtClean="0">
                <a:solidFill>
                  <a:srgbClr val="0070C0"/>
                </a:solidFill>
              </a:rPr>
              <a:t>이후를 유지 후 하향 재계약 권고</a:t>
            </a:r>
            <a:endParaRPr lang="en-US" altLang="ko-KR" sz="1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3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107950" y="724851"/>
          <a:ext cx="8928100" cy="5552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548"/>
                <a:gridCol w="651254"/>
                <a:gridCol w="666055"/>
                <a:gridCol w="666055"/>
                <a:gridCol w="666055"/>
                <a:gridCol w="296025"/>
                <a:gridCol w="639413"/>
                <a:gridCol w="666055"/>
                <a:gridCol w="666055"/>
                <a:gridCol w="666055"/>
                <a:gridCol w="296025"/>
                <a:gridCol w="639413"/>
                <a:gridCol w="666055"/>
                <a:gridCol w="639413"/>
                <a:gridCol w="639413"/>
                <a:gridCol w="133211"/>
              </a:tblGrid>
              <a:tr h="204800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2020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2021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2022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사용량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30kw</a:t>
                      </a:r>
                      <a:r>
                        <a:rPr lang="ko-KR" altLang="en-US" sz="1000" u="none" strike="noStrike">
                          <a:effectLst/>
                        </a:rPr>
                        <a:t>일때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24kw</a:t>
                      </a:r>
                      <a:r>
                        <a:rPr lang="ko-KR" altLang="en-US" sz="1000" u="none" strike="noStrike">
                          <a:effectLst/>
                        </a:rPr>
                        <a:t>일때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20kw</a:t>
                      </a:r>
                      <a:r>
                        <a:rPr lang="ko-KR" altLang="en-US" sz="1000" u="none" strike="noStrike">
                          <a:effectLst/>
                        </a:rPr>
                        <a:t>일때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사용량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전기요금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24kw</a:t>
                      </a:r>
                      <a:r>
                        <a:rPr lang="ko-KR" altLang="en-US" sz="1000" u="none" strike="noStrike">
                          <a:effectLst/>
                        </a:rPr>
                        <a:t>일때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20kw</a:t>
                      </a:r>
                      <a:r>
                        <a:rPr lang="ko-KR" altLang="en-US" sz="1000" u="none" strike="noStrike">
                          <a:effectLst/>
                        </a:rPr>
                        <a:t>일때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사용량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전기요금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24kw</a:t>
                      </a:r>
                      <a:r>
                        <a:rPr lang="ko-KR" altLang="en-US" sz="1000" u="none" strike="noStrike">
                          <a:effectLst/>
                        </a:rPr>
                        <a:t>일때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20kw</a:t>
                      </a:r>
                      <a:r>
                        <a:rPr lang="ko-KR" altLang="en-US" sz="1000" u="none" strike="noStrike">
                          <a:effectLst/>
                        </a:rPr>
                        <a:t>일때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1,389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335,310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304,510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279,870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1,699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351,200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338,880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314,240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2,303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362,530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334810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310170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2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1,046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291,990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267,350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242,710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2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1,435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318,710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290,990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266,350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2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2,156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335,880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298920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274280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3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732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247,790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210,830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186,190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3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529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234,310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206,590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181,950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3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1,689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277,930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253290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228650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4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242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200,570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163,610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138,970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4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  </a:t>
                      </a:r>
                      <a:r>
                        <a:rPr lang="en-US" altLang="ko-KR" sz="1000" u="none" strike="noStrike">
                          <a:effectLst/>
                        </a:rPr>
                        <a:t>66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188,080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151,120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126,480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4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1,037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200,040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163080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138440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5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108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187,380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156,580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131,940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5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    </a:t>
                      </a:r>
                      <a:r>
                        <a:rPr lang="en-US" altLang="ko-KR" sz="1000" u="none" strike="noStrike">
                          <a:effectLst/>
                        </a:rPr>
                        <a:t>-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179,600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142,640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118,000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5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713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179,000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142040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117400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6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  </a:t>
                      </a:r>
                      <a:r>
                        <a:rPr lang="en-US" altLang="ko-KR" sz="1000" u="none" strike="noStrike">
                          <a:effectLst/>
                        </a:rPr>
                        <a:t>51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180,350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143,390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118,750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6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    </a:t>
                      </a:r>
                      <a:r>
                        <a:rPr lang="en-US" altLang="ko-KR" sz="1000" u="none" strike="noStrike">
                          <a:effectLst/>
                        </a:rPr>
                        <a:t>-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178,930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141,970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117,330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6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826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177,030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140070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115430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7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500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239,210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202,250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177,610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7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256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209,400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172,440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147,800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7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1,166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237,700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200740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u="none" strike="noStrike">
                          <a:effectLst/>
                        </a:rPr>
                        <a:t>176100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8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808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280,180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243,220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218,580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8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1,247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232,530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198,650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174,010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8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9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801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256,240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231,600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206,960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9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1,148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252,630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215,670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191,030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9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10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194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192,910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155,950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131,310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10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873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205,730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168,770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144,130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10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11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328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210,100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173,140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148,500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11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1,019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212,130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175,170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150,530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11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2048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12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  </a:t>
                      </a:r>
                      <a:r>
                        <a:rPr lang="en-US" altLang="ko-KR" sz="1000" u="none" strike="noStrike">
                          <a:effectLst/>
                        </a:rPr>
                        <a:t>774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265,600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228,640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204,000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12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   </a:t>
                      </a:r>
                      <a:r>
                        <a:rPr lang="en-US" altLang="ko-KR" sz="1000" u="none" strike="noStrike">
                          <a:effectLst/>
                        </a:rPr>
                        <a:t>1,334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267,760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230,800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  </a:t>
                      </a:r>
                      <a:r>
                        <a:rPr lang="en-US" altLang="ko-KR" sz="1000" u="none" strike="noStrike">
                          <a:effectLst/>
                        </a:rPr>
                        <a:t>206,160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u="none" strike="noStrike">
                          <a:effectLst/>
                        </a:rPr>
                        <a:t>12</a:t>
                      </a:r>
                      <a:r>
                        <a:rPr lang="ko-KR" altLang="en-US" sz="1000" u="none" strike="noStrike">
                          <a:effectLst/>
                        </a:rPr>
                        <a:t>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peak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가산적용</a:t>
                      </a:r>
                      <a:r>
                        <a:rPr lang="en-US" altLang="ko-KR" sz="1000" u="none" strike="noStrike">
                          <a:effectLst/>
                        </a:rPr>
                        <a:t>: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계약전력초과*</a:t>
                      </a:r>
                      <a:r>
                        <a:rPr lang="en-US" altLang="ko-KR" sz="1000" u="none" strike="noStrike">
                          <a:effectLst/>
                        </a:rPr>
                        <a:t>150%</a:t>
                      </a:r>
                      <a:r>
                        <a:rPr lang="ko-KR" altLang="en-US" sz="1000" u="none" strike="noStrike">
                          <a:effectLst/>
                        </a:rPr>
                        <a:t>요금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rowSpan="8" gridSpan="14"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가산요금 </a:t>
                      </a:r>
                      <a:r>
                        <a:rPr lang="en-US" altLang="ko-KR" sz="1000" u="none" strike="noStrike">
                          <a:effectLst/>
                        </a:rPr>
                        <a:t>150%</a:t>
                      </a:r>
                      <a:r>
                        <a:rPr lang="ko-KR" altLang="en-US" sz="1000" u="none" strike="noStrike">
                          <a:effectLst/>
                        </a:rPr>
                        <a:t>는 임의로 적용한 것입니다</a:t>
                      </a:r>
                      <a:r>
                        <a:rPr lang="en-US" altLang="ko-KR" sz="1000" u="none" strike="noStrike">
                          <a:effectLst/>
                        </a:rPr>
                        <a:t>. </a:t>
                      </a:r>
                      <a:r>
                        <a:rPr lang="ko-KR" altLang="en-US" sz="1000" u="none" strike="noStrike">
                          <a:effectLst/>
                        </a:rPr>
                        <a:t>피크타임 시간대별로 요금이 조금씩 다르다고 했으나 초과 </a:t>
                      </a:r>
                      <a:r>
                        <a:rPr lang="en-US" altLang="ko-KR" sz="1000" u="none" strike="noStrike">
                          <a:effectLst/>
                        </a:rPr>
                        <a:t>kw</a:t>
                      </a:r>
                      <a:r>
                        <a:rPr lang="ko-KR" altLang="en-US" sz="1000" u="none" strike="noStrike">
                          <a:effectLst/>
                        </a:rPr>
                        <a:t>에 </a:t>
                      </a:r>
                      <a:r>
                        <a:rPr lang="en-US" altLang="ko-KR" sz="1000" u="none" strike="noStrike">
                          <a:effectLst/>
                        </a:rPr>
                        <a:t>3,080</a:t>
                      </a:r>
                      <a:r>
                        <a:rPr lang="ko-KR" altLang="en-US" sz="1000" u="none" strike="noStrike">
                          <a:effectLst/>
                        </a:rPr>
                        <a:t>원을 일괄 적용하여 가산 했으므로 오차 발생 할 수 있으나 요금산정 담당자도 본인의 요금 적용의 숙지정도가 </a:t>
                      </a:r>
                      <a:r>
                        <a:rPr lang="en-US" altLang="ko-KR" sz="1000" u="none" strike="noStrike">
                          <a:effectLst/>
                        </a:rPr>
                        <a:t>80%</a:t>
                      </a:r>
                      <a:r>
                        <a:rPr lang="ko-KR" altLang="en-US" sz="1000" u="none" strike="noStrike">
                          <a:effectLst/>
                        </a:rPr>
                        <a:t>정도라고 말했습니다</a:t>
                      </a:r>
                      <a:r>
                        <a:rPr lang="en-US" altLang="ko-KR" sz="1000" u="none" strike="noStrike">
                          <a:effectLst/>
                        </a:rPr>
                        <a:t>. </a:t>
                      </a:r>
                      <a:r>
                        <a:rPr lang="ko-KR" altLang="en-US" sz="1000" u="none" strike="noStrike">
                          <a:effectLst/>
                        </a:rPr>
                        <a:t>기계식 적용이라 정확히 산정할수 없다는걸 감안하더라도 현재 요금 추세에서 적정 </a:t>
                      </a:r>
                      <a:r>
                        <a:rPr lang="en-US" altLang="ko-KR" sz="1000" u="none" strike="noStrike">
                          <a:effectLst/>
                        </a:rPr>
                        <a:t>KW</a:t>
                      </a:r>
                      <a:r>
                        <a:rPr lang="ko-KR" altLang="en-US" sz="1000" u="none" strike="noStrike">
                          <a:effectLst/>
                        </a:rPr>
                        <a:t>는 한전에서는 </a:t>
                      </a:r>
                      <a:r>
                        <a:rPr lang="en-US" altLang="ko-KR" sz="1000" u="none" strike="noStrike">
                          <a:effectLst/>
                        </a:rPr>
                        <a:t>24kw</a:t>
                      </a:r>
                      <a:r>
                        <a:rPr lang="ko-KR" altLang="en-US" sz="1000" u="none" strike="noStrike">
                          <a:effectLst/>
                        </a:rPr>
                        <a:t>라고 보고 있고 제가 볼때는 </a:t>
                      </a:r>
                      <a:r>
                        <a:rPr lang="en-US" altLang="ko-KR" sz="1000" u="none" strike="noStrike">
                          <a:effectLst/>
                        </a:rPr>
                        <a:t>20KW</a:t>
                      </a:r>
                      <a:r>
                        <a:rPr lang="ko-KR" altLang="en-US" sz="1000" u="none" strike="noStrike">
                          <a:effectLst/>
                        </a:rPr>
                        <a:t>로 낮춰도 되겠다 생각되어 그 방법을 물었을 때</a:t>
                      </a:r>
                      <a:r>
                        <a:rPr lang="en-US" altLang="ko-KR" sz="1000" u="none" strike="noStrike">
                          <a:effectLst/>
                        </a:rPr>
                        <a:t>,</a:t>
                      </a:r>
                      <a:br>
                        <a:rPr lang="en-US" altLang="ko-KR" sz="1000" u="none" strike="noStrike">
                          <a:effectLst/>
                        </a:rPr>
                      </a:br>
                      <a:r>
                        <a:rPr lang="ko-KR" altLang="en-US" sz="1000" u="none" strike="noStrike">
                          <a:effectLst/>
                        </a:rPr>
                        <a:t>꼭 그렇게 낮추고 싶다면 </a:t>
                      </a:r>
                      <a:r>
                        <a:rPr lang="en-US" altLang="ko-KR" sz="1000" u="none" strike="noStrike">
                          <a:effectLst/>
                        </a:rPr>
                        <a:t>24kw</a:t>
                      </a:r>
                      <a:r>
                        <a:rPr lang="ko-KR" altLang="en-US" sz="1000" u="none" strike="noStrike">
                          <a:effectLst/>
                        </a:rPr>
                        <a:t>로 낮출 때 현장점검을 한 후 현재 냉난방기의 일부를 폐쇄하고 확실하게 사용하지 않는다는 걸 확인할 수 있으면 다시 현장을 나가서 재조사 하고 </a:t>
                      </a:r>
                      <a:r>
                        <a:rPr lang="en-US" altLang="ko-KR" sz="1000" u="none" strike="noStrike">
                          <a:effectLst/>
                        </a:rPr>
                        <a:t>20kw</a:t>
                      </a:r>
                      <a:r>
                        <a:rPr lang="ko-KR" altLang="en-US" sz="1000" u="none" strike="noStrike">
                          <a:effectLst/>
                        </a:rPr>
                        <a:t>까지 재신청 할 수 있다고 합니다</a:t>
                      </a:r>
                      <a:r>
                        <a:rPr lang="en-US" altLang="ko-KR" sz="1000" u="none" strike="noStrike">
                          <a:effectLst/>
                        </a:rPr>
                        <a:t>. </a:t>
                      </a:r>
                      <a:r>
                        <a:rPr lang="ko-KR" altLang="en-US" sz="1000" u="none" strike="noStrike">
                          <a:effectLst/>
                        </a:rPr>
                        <a:t>그런데 그럴 경우 냉난방기를 폐쇄하면서까지 낮춰야 하는지 여부는 고심해봐야 할 것 같습니다</a:t>
                      </a:r>
                      <a:r>
                        <a:rPr lang="en-US" altLang="ko-KR" sz="1000" u="none" strike="noStrike">
                          <a:effectLst/>
                        </a:rPr>
                        <a:t>.</a:t>
                      </a:r>
                      <a:br>
                        <a:rPr lang="en-US" altLang="ko-KR" sz="1000" u="none" strike="noStrike">
                          <a:effectLst/>
                        </a:rPr>
                      </a:br>
                      <a:r>
                        <a:rPr lang="ko-KR" altLang="en-US" sz="1000" u="none" strike="noStrike">
                          <a:effectLst/>
                        </a:rPr>
                        <a:t>자연스럽게 낮추는 것은 피크달이 보통 </a:t>
                      </a:r>
                      <a:r>
                        <a:rPr lang="en-US" altLang="ko-KR" sz="1000" u="none" strike="noStrike">
                          <a:effectLst/>
                        </a:rPr>
                        <a:t>1,2,3,8</a:t>
                      </a:r>
                      <a:r>
                        <a:rPr lang="ko-KR" altLang="en-US" sz="1000" u="none" strike="noStrike">
                          <a:effectLst/>
                        </a:rPr>
                        <a:t>월 이므로 한동안 전기를 아껴서 평균 수치가 </a:t>
                      </a:r>
                      <a:r>
                        <a:rPr lang="en-US" altLang="ko-KR" sz="1000" u="none" strike="noStrike">
                          <a:effectLst/>
                        </a:rPr>
                        <a:t>20kw </a:t>
                      </a:r>
                      <a:r>
                        <a:rPr lang="ko-KR" altLang="en-US" sz="1000" u="none" strike="noStrike">
                          <a:effectLst/>
                        </a:rPr>
                        <a:t>아래로 내려가도록 </a:t>
                      </a:r>
                      <a:r>
                        <a:rPr lang="en-US" altLang="ko-KR" sz="1000" u="none" strike="noStrike">
                          <a:effectLst/>
                        </a:rPr>
                        <a:t>6</a:t>
                      </a:r>
                      <a:r>
                        <a:rPr lang="ko-KR" altLang="en-US" sz="1000" u="none" strike="noStrike">
                          <a:effectLst/>
                        </a:rPr>
                        <a:t>개월이상 유지한 후 재신청 하는 방법입니다</a:t>
                      </a:r>
                      <a:r>
                        <a:rPr lang="en-US" altLang="ko-KR" sz="1000" u="none" strike="noStrike">
                          <a:effectLst/>
                        </a:rPr>
                        <a:t>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gridSpan="1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gridSpan="1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gridSpan="1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gridSpan="1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gridSpan="1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95896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gridSpan="1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471931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 gridSpan="1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  <a:tr h="165621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04" marR="8904" marT="8904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555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722511"/>
          </a:xfrm>
        </p:spPr>
        <p:txBody>
          <a:bodyPr>
            <a:normAutofit/>
          </a:bodyPr>
          <a:lstStyle/>
          <a:p>
            <a:r>
              <a:rPr lang="ko-KR" altLang="en-US" sz="2000" dirty="0" smtClean="0"/>
              <a:t>신풍교회 전기 사용량 현황</a:t>
            </a:r>
            <a:endParaRPr lang="ko-KR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72008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017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 smtClean="0"/>
              <a:t>22</a:t>
            </a:r>
            <a:r>
              <a:rPr lang="ko-KR" altLang="en-US" sz="3200" dirty="0" smtClean="0"/>
              <a:t>년 </a:t>
            </a:r>
            <a:r>
              <a:rPr lang="en-US" altLang="ko-KR" sz="3200" dirty="0" smtClean="0"/>
              <a:t>7</a:t>
            </a:r>
            <a:r>
              <a:rPr lang="ko-KR" altLang="en-US" sz="3200" dirty="0" smtClean="0"/>
              <a:t>월 요금 기본 정보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ko-KR" altLang="en-US" sz="1500" dirty="0" smtClean="0"/>
              <a:t>기본요금</a:t>
            </a:r>
            <a:r>
              <a:rPr lang="en-US" altLang="ko-KR" sz="1500" dirty="0" smtClean="0"/>
              <a:t>: 30kw *6,160 = 184,800 (</a:t>
            </a:r>
            <a:r>
              <a:rPr lang="ko-KR" altLang="en-US" sz="1500" dirty="0" smtClean="0"/>
              <a:t>계약전력</a:t>
            </a:r>
            <a:r>
              <a:rPr lang="en-US" altLang="ko-KR" sz="1500" dirty="0" smtClean="0"/>
              <a:t>*6,160</a:t>
            </a:r>
            <a:r>
              <a:rPr lang="ko-KR" altLang="en-US" sz="1500" dirty="0" smtClean="0"/>
              <a:t>원</a:t>
            </a:r>
            <a:r>
              <a:rPr lang="en-US" altLang="ko-KR" sz="1500" dirty="0" smtClean="0"/>
              <a:t>)</a:t>
            </a:r>
          </a:p>
          <a:p>
            <a:r>
              <a:rPr lang="ko-KR" altLang="en-US" sz="1500" dirty="0" smtClean="0"/>
              <a:t>전력량요금 계산</a:t>
            </a:r>
            <a:r>
              <a:rPr lang="en-US" altLang="ko-KR" sz="1500" dirty="0" smtClean="0"/>
              <a:t>: </a:t>
            </a:r>
            <a:r>
              <a:rPr lang="ko-KR" altLang="en-US" sz="1500" dirty="0" smtClean="0"/>
              <a:t>상계 후 수전전력량 </a:t>
            </a:r>
            <a:r>
              <a:rPr lang="en-US" altLang="ko-KR" sz="1500" dirty="0" smtClean="0"/>
              <a:t>* </a:t>
            </a:r>
            <a:r>
              <a:rPr lang="ko-KR" altLang="en-US" sz="1500" dirty="0" smtClean="0"/>
              <a:t>하계 </a:t>
            </a:r>
            <a:r>
              <a:rPr lang="en-US" altLang="ko-KR" sz="1500" dirty="0" smtClean="0"/>
              <a:t>105.6</a:t>
            </a:r>
            <a:r>
              <a:rPr lang="ko-KR" altLang="en-US" sz="1500" dirty="0" smtClean="0"/>
              <a:t>원</a:t>
            </a:r>
            <a:r>
              <a:rPr lang="en-US" altLang="ko-KR" sz="1500" dirty="0" smtClean="0"/>
              <a:t>,</a:t>
            </a:r>
            <a:r>
              <a:rPr lang="ko-KR" altLang="en-US" sz="1500" dirty="0" smtClean="0"/>
              <a:t>봄</a:t>
            </a:r>
            <a:r>
              <a:rPr lang="en-US" altLang="ko-KR" sz="1500" dirty="0" smtClean="0"/>
              <a:t>/</a:t>
            </a:r>
            <a:r>
              <a:rPr lang="ko-KR" altLang="en-US" sz="1500" dirty="0" smtClean="0"/>
              <a:t>가을 </a:t>
            </a:r>
            <a:r>
              <a:rPr lang="en-US" altLang="ko-KR" sz="1500" dirty="0" smtClean="0"/>
              <a:t>65.1</a:t>
            </a:r>
            <a:r>
              <a:rPr lang="ko-KR" altLang="en-US" sz="1500" dirty="0" smtClean="0"/>
              <a:t>원 겨울철 </a:t>
            </a:r>
            <a:r>
              <a:rPr lang="en-US" altLang="ko-KR" sz="1500" dirty="0" smtClean="0"/>
              <a:t>92.2</a:t>
            </a:r>
            <a:r>
              <a:rPr lang="ko-KR" altLang="en-US" sz="1500" dirty="0" smtClean="0"/>
              <a:t>원 </a:t>
            </a:r>
            <a:r>
              <a:rPr lang="en-US" altLang="ko-KR" sz="1500" dirty="0" smtClean="0"/>
              <a:t>(22</a:t>
            </a:r>
            <a:r>
              <a:rPr lang="ko-KR" altLang="en-US" sz="1500" dirty="0" smtClean="0"/>
              <a:t>년 </a:t>
            </a:r>
            <a:r>
              <a:rPr lang="en-US" altLang="ko-KR" sz="1500" dirty="0" smtClean="0"/>
              <a:t>7</a:t>
            </a:r>
            <a:r>
              <a:rPr lang="ko-KR" altLang="en-US" sz="1500" dirty="0" smtClean="0"/>
              <a:t>월 기준 </a:t>
            </a:r>
            <a:r>
              <a:rPr lang="en-US" altLang="ko-KR" sz="1500" dirty="0" smtClean="0"/>
              <a:t>: 461 * 105.6=48,681</a:t>
            </a:r>
            <a:r>
              <a:rPr lang="ko-KR" altLang="en-US" sz="1500" dirty="0" smtClean="0"/>
              <a:t>원</a:t>
            </a:r>
            <a:endParaRPr lang="en-US" altLang="ko-KR" sz="1500" dirty="0" smtClean="0"/>
          </a:p>
          <a:p>
            <a:r>
              <a:rPr lang="ko-KR" altLang="en-US" sz="1500" dirty="0" smtClean="0"/>
              <a:t>수전전력량요금</a:t>
            </a:r>
            <a:r>
              <a:rPr lang="en-US" altLang="ko-KR" sz="1500" dirty="0" smtClean="0"/>
              <a:t>: </a:t>
            </a:r>
            <a:r>
              <a:rPr lang="ko-KR" altLang="en-US" sz="1500" dirty="0" smtClean="0"/>
              <a:t>수전전력 </a:t>
            </a:r>
            <a:r>
              <a:rPr lang="en-US" altLang="ko-KR" sz="1500" dirty="0" smtClean="0"/>
              <a:t>1,166*105.6=123,129(22</a:t>
            </a:r>
            <a:r>
              <a:rPr lang="ko-KR" altLang="en-US" sz="1500" dirty="0" smtClean="0"/>
              <a:t>년 </a:t>
            </a:r>
            <a:r>
              <a:rPr lang="en-US" altLang="ko-KR" sz="1500" dirty="0" smtClean="0"/>
              <a:t>7</a:t>
            </a:r>
            <a:r>
              <a:rPr lang="ko-KR" altLang="en-US" sz="1500" dirty="0" smtClean="0"/>
              <a:t>월 기준</a:t>
            </a:r>
            <a:r>
              <a:rPr lang="en-US" altLang="ko-KR" sz="1500" dirty="0" smtClean="0"/>
              <a:t>)</a:t>
            </a:r>
          </a:p>
          <a:p>
            <a:r>
              <a:rPr lang="ko-KR" altLang="en-US" sz="1500" dirty="0" smtClean="0"/>
              <a:t>잉여전력량요금</a:t>
            </a:r>
            <a:r>
              <a:rPr lang="en-US" altLang="ko-KR" sz="1500" dirty="0" smtClean="0"/>
              <a:t>: 540(</a:t>
            </a:r>
            <a:r>
              <a:rPr lang="ko-KR" altLang="en-US" sz="1500" dirty="0" smtClean="0"/>
              <a:t>잉여전력</a:t>
            </a:r>
            <a:r>
              <a:rPr lang="en-US" altLang="ko-KR" sz="1500" dirty="0" smtClean="0"/>
              <a:t>)*105.6=57,024</a:t>
            </a:r>
          </a:p>
          <a:p>
            <a:r>
              <a:rPr lang="ko-KR" altLang="en-US" sz="1500" dirty="0" smtClean="0"/>
              <a:t>기후환경요금</a:t>
            </a:r>
            <a:r>
              <a:rPr lang="en-US" altLang="ko-KR" sz="1500" dirty="0" smtClean="0"/>
              <a:t>: 461*7.3</a:t>
            </a:r>
            <a:r>
              <a:rPr lang="ko-KR" altLang="en-US" sz="1500" dirty="0" smtClean="0"/>
              <a:t>원</a:t>
            </a:r>
            <a:r>
              <a:rPr lang="en-US" altLang="ko-KR" sz="1500" dirty="0" smtClean="0"/>
              <a:t>=3,365</a:t>
            </a:r>
          </a:p>
          <a:p>
            <a:r>
              <a:rPr lang="ko-KR" altLang="en-US" sz="1500" dirty="0" smtClean="0"/>
              <a:t>연료비조정요금</a:t>
            </a:r>
            <a:r>
              <a:rPr lang="en-US" altLang="ko-KR" sz="1500" dirty="0" smtClean="0"/>
              <a:t>:461*5</a:t>
            </a:r>
            <a:r>
              <a:rPr lang="ko-KR" altLang="en-US" sz="1500" dirty="0" smtClean="0"/>
              <a:t>원</a:t>
            </a:r>
            <a:r>
              <a:rPr lang="en-US" altLang="ko-KR" sz="1500" dirty="0" smtClean="0"/>
              <a:t>=2,305</a:t>
            </a:r>
          </a:p>
          <a:p>
            <a:r>
              <a:rPr lang="ko-KR" altLang="en-US" sz="1500" dirty="0" err="1" smtClean="0"/>
              <a:t>역률요금</a:t>
            </a:r>
            <a:r>
              <a:rPr lang="en-US" altLang="ko-KR" sz="1500" dirty="0" smtClean="0"/>
              <a:t>:184,800(</a:t>
            </a:r>
            <a:r>
              <a:rPr lang="ko-KR" altLang="en-US" sz="1500" dirty="0" smtClean="0"/>
              <a:t>기본요금</a:t>
            </a:r>
            <a:r>
              <a:rPr lang="en-US" altLang="ko-KR" sz="1500" dirty="0" smtClean="0"/>
              <a:t>)*5(</a:t>
            </a:r>
            <a:r>
              <a:rPr lang="ko-KR" altLang="en-US" sz="1500" dirty="0" smtClean="0"/>
              <a:t>기준역률</a:t>
            </a:r>
            <a:r>
              <a:rPr lang="en-US" altLang="ko-KR" sz="1500" dirty="0" smtClean="0"/>
              <a:t>90-</a:t>
            </a:r>
            <a:r>
              <a:rPr lang="ko-KR" altLang="en-US" sz="1500" dirty="0" smtClean="0"/>
              <a:t>역률</a:t>
            </a:r>
            <a:r>
              <a:rPr lang="en-US" altLang="ko-KR" sz="1500" dirty="0" smtClean="0"/>
              <a:t>95)*0.2(</a:t>
            </a:r>
            <a:r>
              <a:rPr lang="ko-KR" altLang="en-US" sz="1500" dirty="0" err="1" smtClean="0"/>
              <a:t>역률요율</a:t>
            </a:r>
            <a:r>
              <a:rPr lang="en-US" altLang="ko-KR" sz="1500" dirty="0" smtClean="0"/>
              <a:t>)*0.01(</a:t>
            </a:r>
            <a:r>
              <a:rPr lang="ko-KR" altLang="en-US" sz="1500" dirty="0" err="1" smtClean="0"/>
              <a:t>원미만절사</a:t>
            </a:r>
            <a:r>
              <a:rPr lang="en-US" altLang="ko-KR" sz="1500" dirty="0" smtClean="0"/>
              <a:t>)=-1,848</a:t>
            </a:r>
          </a:p>
          <a:p>
            <a:r>
              <a:rPr lang="ko-KR" altLang="en-US" sz="1500" dirty="0" err="1" smtClean="0"/>
              <a:t>신재생할인요금</a:t>
            </a:r>
            <a:r>
              <a:rPr lang="en-US" altLang="ko-KR" sz="1500" dirty="0" smtClean="0"/>
              <a:t>:</a:t>
            </a:r>
            <a:r>
              <a:rPr lang="ko-KR" altLang="en-US" sz="1500" dirty="0" err="1" smtClean="0"/>
              <a:t>총발전전력량계중부하사용량</a:t>
            </a:r>
            <a:r>
              <a:rPr lang="en-US" altLang="ko-KR" sz="1500" dirty="0" smtClean="0"/>
              <a:t>-(</a:t>
            </a:r>
            <a:r>
              <a:rPr lang="ko-KR" altLang="en-US" sz="1500" dirty="0" smtClean="0"/>
              <a:t>발전경부하사용량</a:t>
            </a:r>
            <a:r>
              <a:rPr lang="en-US" altLang="ko-KR" sz="1500" dirty="0" smtClean="0"/>
              <a:t>+</a:t>
            </a:r>
            <a:r>
              <a:rPr lang="ko-KR" altLang="en-US" sz="1500" dirty="0" smtClean="0"/>
              <a:t>중부하사용량</a:t>
            </a:r>
            <a:r>
              <a:rPr lang="en-US" altLang="ko-KR" sz="1500" dirty="0" smtClean="0"/>
              <a:t>+</a:t>
            </a:r>
            <a:r>
              <a:rPr lang="ko-KR" altLang="en-US" sz="1500" dirty="0" smtClean="0"/>
              <a:t>발전최대부하사용량</a:t>
            </a:r>
            <a:r>
              <a:rPr lang="en-US" altLang="ko-KR" sz="1500" dirty="0" smtClean="0"/>
              <a:t>)*</a:t>
            </a:r>
            <a:r>
              <a:rPr lang="ko-KR" altLang="en-US" sz="1500" dirty="0" smtClean="0"/>
              <a:t>전년도 평균 판매단가</a:t>
            </a:r>
            <a:r>
              <a:rPr lang="en-US" altLang="ko-KR" sz="1500" dirty="0" smtClean="0"/>
              <a:t>*50*0.01</a:t>
            </a:r>
          </a:p>
          <a:p>
            <a:pPr marL="0" indent="0">
              <a:buNone/>
            </a:pPr>
            <a:r>
              <a:rPr lang="en-US" altLang="ko-KR" sz="1500" dirty="0" smtClean="0"/>
              <a:t>    =[1,101-(0+540+0)]*133.9*50*0.01=37,558</a:t>
            </a:r>
          </a:p>
          <a:p>
            <a:pPr marL="0" indent="0">
              <a:buNone/>
            </a:pPr>
            <a:r>
              <a:rPr lang="ko-KR" altLang="en-US" sz="1500" dirty="0" smtClean="0"/>
              <a:t>전기요금 청구계산</a:t>
            </a:r>
            <a:r>
              <a:rPr lang="en-US" altLang="ko-KR" sz="2000" dirty="0" smtClean="0"/>
              <a:t>: </a:t>
            </a:r>
            <a:r>
              <a:rPr lang="ko-KR" altLang="en-US" sz="1100" dirty="0" smtClean="0"/>
              <a:t>기본요금</a:t>
            </a:r>
            <a:r>
              <a:rPr lang="en-US" altLang="ko-KR" sz="1100" dirty="0" smtClean="0"/>
              <a:t>+</a:t>
            </a:r>
            <a:r>
              <a:rPr lang="ko-KR" altLang="en-US" sz="1100" dirty="0" smtClean="0"/>
              <a:t>전력량요금</a:t>
            </a:r>
            <a:r>
              <a:rPr lang="en-US" altLang="ko-KR" sz="1100" dirty="0" smtClean="0"/>
              <a:t>+</a:t>
            </a:r>
            <a:r>
              <a:rPr lang="ko-KR" altLang="en-US" sz="1100" dirty="0" smtClean="0"/>
              <a:t>기후환경요금</a:t>
            </a:r>
            <a:r>
              <a:rPr lang="en-US" altLang="ko-KR" sz="1100" dirty="0" smtClean="0"/>
              <a:t>+</a:t>
            </a:r>
            <a:r>
              <a:rPr lang="ko-KR" altLang="en-US" sz="1100" dirty="0" smtClean="0"/>
              <a:t>연료비조정요금</a:t>
            </a:r>
            <a:r>
              <a:rPr lang="en-US" altLang="ko-KR" sz="1100" dirty="0" smtClean="0"/>
              <a:t>+</a:t>
            </a:r>
            <a:r>
              <a:rPr lang="ko-KR" altLang="en-US" sz="1100" dirty="0" err="1" smtClean="0"/>
              <a:t>역률요금</a:t>
            </a:r>
            <a:r>
              <a:rPr lang="en-US" altLang="ko-KR" sz="1100" dirty="0" smtClean="0"/>
              <a:t>+</a:t>
            </a:r>
            <a:r>
              <a:rPr lang="ko-KR" altLang="en-US" sz="1100" dirty="0" smtClean="0"/>
              <a:t>감액요금</a:t>
            </a:r>
            <a:r>
              <a:rPr lang="en-US" altLang="ko-KR" sz="1100" dirty="0" smtClean="0"/>
              <a:t>+</a:t>
            </a:r>
            <a:r>
              <a:rPr lang="ko-KR" altLang="en-US" sz="1100" dirty="0" smtClean="0"/>
              <a:t>청구할인요금</a:t>
            </a:r>
            <a:endParaRPr lang="en-US" altLang="ko-KR" sz="1100" dirty="0" smtClean="0"/>
          </a:p>
          <a:p>
            <a:pPr marL="0" indent="0">
              <a:buNone/>
            </a:pPr>
            <a:r>
              <a:rPr lang="en-US" altLang="ko-KR" sz="1100" dirty="0" smtClean="0"/>
              <a:t>                                    (</a:t>
            </a:r>
            <a:r>
              <a:rPr lang="ko-KR" altLang="en-US" sz="1100" dirty="0" err="1" smtClean="0"/>
              <a:t>원미만절사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자동납부할인</a:t>
            </a:r>
            <a:r>
              <a:rPr lang="en-US" altLang="ko-KR" sz="1100" dirty="0" smtClean="0"/>
              <a:t>500,</a:t>
            </a:r>
            <a:r>
              <a:rPr lang="ko-KR" altLang="en-US" sz="1100" dirty="0" smtClean="0"/>
              <a:t>인터넷청구서 </a:t>
            </a:r>
            <a:r>
              <a:rPr lang="en-US" altLang="ko-KR" sz="1100" dirty="0" smtClean="0"/>
              <a:t>-200</a:t>
            </a:r>
            <a:r>
              <a:rPr lang="ko-KR" altLang="en-US" sz="1100" dirty="0" smtClean="0"/>
              <a:t>원</a:t>
            </a:r>
            <a:endParaRPr lang="en-US" altLang="ko-KR" sz="1100" dirty="0" smtClean="0"/>
          </a:p>
          <a:p>
            <a:r>
              <a:rPr lang="en-US" altLang="ko-KR" sz="1400" dirty="0" smtClean="0"/>
              <a:t>7</a:t>
            </a:r>
            <a:r>
              <a:rPr lang="ko-KR" altLang="en-US" sz="1400" dirty="0" err="1" smtClean="0"/>
              <a:t>월요금</a:t>
            </a:r>
            <a:r>
              <a:rPr lang="en-US" altLang="ko-KR" sz="1400" dirty="0" smtClean="0"/>
              <a:t>:184,800+48,681+3,365+2,305-1,848-37,558-700=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199,045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전기요금</a:t>
            </a:r>
            <a:r>
              <a:rPr lang="en-US" altLang="ko-KR" sz="1400" dirty="0" smtClean="0"/>
              <a:t>)</a:t>
            </a:r>
          </a:p>
          <a:p>
            <a:r>
              <a:rPr lang="ko-KR" altLang="en-US" sz="1400" dirty="0"/>
              <a:t>전기요금 부가치세</a:t>
            </a:r>
            <a:r>
              <a:rPr lang="en-US" altLang="ko-KR" sz="1400" dirty="0"/>
              <a:t> </a:t>
            </a:r>
            <a:r>
              <a:rPr lang="ko-KR" altLang="en-US" sz="1400" dirty="0"/>
              <a:t>세부</a:t>
            </a:r>
            <a:r>
              <a:rPr lang="en-US" altLang="ko-KR" sz="1400" dirty="0"/>
              <a:t>: </a:t>
            </a:r>
            <a:r>
              <a:rPr lang="ko-KR" altLang="en-US" sz="1400" dirty="0"/>
              <a:t> 기본요금</a:t>
            </a:r>
            <a:r>
              <a:rPr lang="en-US" altLang="ko-KR" sz="1400" dirty="0"/>
              <a:t>184,800+</a:t>
            </a:r>
            <a:r>
              <a:rPr lang="ko-KR" altLang="en-US" sz="1400" dirty="0"/>
              <a:t>수도전력량요금</a:t>
            </a:r>
            <a:r>
              <a:rPr lang="en-US" altLang="ko-KR" sz="1400" dirty="0"/>
              <a:t>123,129+</a:t>
            </a:r>
            <a:r>
              <a:rPr lang="ko-KR" altLang="en-US" sz="1400" dirty="0"/>
              <a:t>기후환경요금</a:t>
            </a:r>
            <a:r>
              <a:rPr lang="en-US" altLang="ko-KR" sz="1400" dirty="0"/>
              <a:t>8,511+</a:t>
            </a:r>
            <a:r>
              <a:rPr lang="ko-KR" altLang="en-US" sz="1400" dirty="0"/>
              <a:t>연료비조정액</a:t>
            </a:r>
            <a:r>
              <a:rPr lang="en-US" altLang="ko-KR" sz="1400" dirty="0"/>
              <a:t>5,830+</a:t>
            </a:r>
            <a:r>
              <a:rPr lang="ko-KR" altLang="en-US" sz="1400" dirty="0" err="1"/>
              <a:t>역률요금</a:t>
            </a:r>
            <a:r>
              <a:rPr lang="en-US" altLang="ko-KR" sz="1400" dirty="0"/>
              <a:t>1,848+</a:t>
            </a:r>
            <a:r>
              <a:rPr lang="ko-KR" altLang="en-US" sz="1400" dirty="0" err="1"/>
              <a:t>신재생할인요금</a:t>
            </a:r>
            <a:r>
              <a:rPr lang="en-US" altLang="ko-KR" sz="1400" dirty="0"/>
              <a:t>37,558+</a:t>
            </a:r>
            <a:r>
              <a:rPr lang="ko-KR" altLang="en-US" sz="1400" dirty="0"/>
              <a:t>자동이체할인 </a:t>
            </a:r>
            <a:r>
              <a:rPr lang="en-US" altLang="ko-KR" sz="1400" dirty="0"/>
              <a:t>500+</a:t>
            </a:r>
            <a:r>
              <a:rPr lang="ko-KR" altLang="en-US" sz="1400" dirty="0"/>
              <a:t>인터넷발행할인</a:t>
            </a:r>
            <a:r>
              <a:rPr lang="en-US" altLang="ko-KR" sz="1400" dirty="0"/>
              <a:t>200 </a:t>
            </a:r>
          </a:p>
          <a:p>
            <a:r>
              <a:rPr lang="en-US" altLang="ko-KR" sz="1400" dirty="0"/>
              <a:t>= 282,16 4*10%(</a:t>
            </a:r>
            <a:r>
              <a:rPr lang="en-US" altLang="ko-KR" sz="1400" b="1" dirty="0">
                <a:solidFill>
                  <a:srgbClr val="FF0000"/>
                </a:solidFill>
              </a:rPr>
              <a:t>28,216</a:t>
            </a:r>
            <a:r>
              <a:rPr lang="en-US" altLang="ko-KR" sz="1400" dirty="0"/>
              <a:t>)+ </a:t>
            </a:r>
            <a:r>
              <a:rPr lang="ko-KR" altLang="en-US" sz="1400" dirty="0"/>
              <a:t>전력기금</a:t>
            </a:r>
            <a:r>
              <a:rPr lang="en-US" altLang="ko-KR" sz="1400" b="1" dirty="0">
                <a:solidFill>
                  <a:srgbClr val="FF0000"/>
                </a:solidFill>
              </a:rPr>
              <a:t>10,440</a:t>
            </a:r>
            <a:r>
              <a:rPr lang="en-US" altLang="ko-KR" sz="1400" dirty="0"/>
              <a:t>=[282,154*3.7</a:t>
            </a:r>
            <a:r>
              <a:rPr lang="ko-KR" altLang="en-US" sz="1400" dirty="0" err="1"/>
              <a:t>전력기금요율</a:t>
            </a:r>
            <a:r>
              <a:rPr lang="en-US" altLang="ko-KR" sz="1400" dirty="0"/>
              <a:t>*</a:t>
            </a:r>
            <a:r>
              <a:rPr lang="en-US" altLang="ko-KR" sz="1400" dirty="0" smtClean="0"/>
              <a:t>0.01</a:t>
            </a:r>
            <a:endParaRPr lang="en-US" altLang="ko-KR" sz="1400" dirty="0"/>
          </a:p>
          <a:p>
            <a:r>
              <a:rPr lang="ko-KR" altLang="en-US" sz="1400" dirty="0"/>
              <a:t>전기요금 청구액</a:t>
            </a:r>
            <a:r>
              <a:rPr lang="en-US" altLang="ko-KR" sz="1400" dirty="0"/>
              <a:t>: </a:t>
            </a:r>
            <a:r>
              <a:rPr lang="en-US" altLang="ko-KR" sz="1400" u="sng" dirty="0">
                <a:solidFill>
                  <a:srgbClr val="0070C0"/>
                </a:solidFill>
              </a:rPr>
              <a:t>199,045 + 28,216 + 10,440 -1 =</a:t>
            </a:r>
            <a:r>
              <a:rPr lang="en-US" altLang="ko-KR" sz="1400" u="sng" dirty="0">
                <a:solidFill>
                  <a:srgbClr val="FF0000"/>
                </a:solidFill>
              </a:rPr>
              <a:t>237,700</a:t>
            </a:r>
          </a:p>
          <a:p>
            <a:endParaRPr lang="en-US" altLang="ko-KR" sz="1500" dirty="0" smtClean="0"/>
          </a:p>
        </p:txBody>
      </p:sp>
    </p:spTree>
    <p:extLst>
      <p:ext uri="{BB962C8B-B14F-4D97-AF65-F5344CB8AC3E}">
        <p14:creationId xmlns:p14="http://schemas.microsoft.com/office/powerpoint/2010/main" val="83836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 descr="C:\Users\administer\Desktop\7월 요금 청구서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0"/>
            <a:ext cx="10963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79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597507"/>
              </p:ext>
            </p:extLst>
          </p:nvPr>
        </p:nvGraphicFramePr>
        <p:xfrm>
          <a:off x="395288" y="1417580"/>
          <a:ext cx="8353426" cy="3951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223"/>
                <a:gridCol w="610350"/>
                <a:gridCol w="598383"/>
                <a:gridCol w="682157"/>
                <a:gridCol w="673181"/>
                <a:gridCol w="311159"/>
                <a:gridCol w="598383"/>
                <a:gridCol w="598383"/>
                <a:gridCol w="601375"/>
                <a:gridCol w="586415"/>
                <a:gridCol w="323127"/>
                <a:gridCol w="574448"/>
                <a:gridCol w="601375"/>
                <a:gridCol w="601375"/>
                <a:gridCol w="598383"/>
                <a:gridCol w="107709"/>
              </a:tblGrid>
              <a:tr h="19775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rowSpan="2" gridSpan="11">
                  <a:txBody>
                    <a:bodyPr/>
                    <a:lstStyle/>
                    <a:p>
                      <a:pPr algn="ctr" fontAlgn="ctr"/>
                      <a:r>
                        <a:rPr lang="ko-KR" altLang="en-US" sz="1500" u="none" strike="noStrike">
                          <a:effectLst/>
                        </a:rPr>
                        <a:t>태양광 및 발전계량기 잉여전력 할인내역</a:t>
                      </a:r>
                      <a:endParaRPr lang="ko-KR" altLang="en-US" sz="1500" b="1" i="0" u="none" strike="noStrike">
                        <a:solidFill>
                          <a:srgbClr val="00206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206738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gridSpan="1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</a:rPr>
                        <a:t>2022</a:t>
                      </a:r>
                      <a:r>
                        <a:rPr lang="ko-KR" altLang="en-US" sz="800" u="none" strike="noStrike" dirty="0">
                          <a:effectLst/>
                        </a:rPr>
                        <a:t>년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2021</a:t>
                      </a:r>
                      <a:r>
                        <a:rPr lang="ko-KR" altLang="en-US" sz="800" u="none" strike="noStrike">
                          <a:effectLst/>
                        </a:rPr>
                        <a:t>년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2020</a:t>
                      </a:r>
                      <a:r>
                        <a:rPr lang="ko-KR" altLang="en-US" sz="800" u="none" strike="noStrike">
                          <a:effectLst/>
                        </a:rPr>
                        <a:t>년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태양광전력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태양광할인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 err="1">
                          <a:effectLst/>
                        </a:rPr>
                        <a:t>신재생</a:t>
                      </a:r>
                      <a:r>
                        <a:rPr lang="ko-KR" altLang="en-US" sz="800" u="none" strike="noStrike" dirty="0">
                          <a:effectLst/>
                        </a:rPr>
                        <a:t> 전력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신재생할인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태양광전력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태양광할인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신재생 전력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신재생할인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태양광전력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태양광할인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신재생 전력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신재생할인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499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46,007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520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</a:rPr>
                        <a:t>35,516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511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47,114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449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30,262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467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49,315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429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20,234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566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52,185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584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39,887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 dirty="0">
                          <a:effectLst/>
                        </a:rPr>
                        <a:t>523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48,220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520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35,516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545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57,552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408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27,499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648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59,745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447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29,926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609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 dirty="0">
                          <a:effectLst/>
                        </a:rPr>
                        <a:t>39,645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340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23,222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602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39,190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442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29,790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791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51,494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433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28,989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858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 dirty="0">
                          <a:effectLst/>
                        </a:rPr>
                        <a:t>55,855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394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26,910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927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60,347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421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28,375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</a:t>
                      </a:r>
                      <a:r>
                        <a:rPr lang="ko-KR" altLang="en-US" sz="800" u="none" strike="noStrike">
                          <a:effectLst/>
                        </a:rPr>
                        <a:t>월 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1001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65,165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456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30,529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</a:t>
                      </a:r>
                      <a:r>
                        <a:rPr lang="ko-KR" altLang="en-US" sz="800" u="none" strike="noStrike">
                          <a:effectLst/>
                        </a:rPr>
                        <a:t>월 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1181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76,883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</a:rPr>
                        <a:t>418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28,549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</a:t>
                      </a:r>
                      <a:r>
                        <a:rPr lang="ko-KR" altLang="en-US" sz="800" u="none" strike="noStrike">
                          <a:effectLst/>
                        </a:rPr>
                        <a:t>월 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851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55,400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455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30,667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6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1012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106,867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518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34,680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6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955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62,170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473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</a:rPr>
                        <a:t>32,305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6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793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51,624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516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34,778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7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540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57,024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561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37,550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7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521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55,017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479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32,715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</a:rPr>
                        <a:t>7</a:t>
                      </a:r>
                      <a:r>
                        <a:rPr lang="ko-KR" altLang="en-US" sz="800" u="none" strike="noStrike" dirty="0">
                          <a:effectLst/>
                        </a:rPr>
                        <a:t>월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 dirty="0">
                          <a:effectLst/>
                        </a:rPr>
                        <a:t>518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47,759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457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30,801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8</a:t>
                      </a:r>
                      <a:r>
                        <a:rPr lang="ko-KR" altLang="en-US" sz="800" u="none" strike="noStrike">
                          <a:effectLst/>
                        </a:rPr>
                        <a:t>월 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8</a:t>
                      </a:r>
                      <a:r>
                        <a:rPr lang="ko-KR" altLang="en-US" sz="800" u="none" strike="noStrike">
                          <a:effectLst/>
                        </a:rPr>
                        <a:t>월 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739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78,038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567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38,726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8</a:t>
                      </a:r>
                      <a:r>
                        <a:rPr lang="ko-KR" altLang="en-US" sz="800" u="none" strike="noStrike">
                          <a:effectLst/>
                        </a:rPr>
                        <a:t>월 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 dirty="0">
                          <a:effectLst/>
                        </a:rPr>
                        <a:t>318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29,319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399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26,892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9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9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437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28,448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399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27,251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9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 dirty="0">
                          <a:effectLst/>
                        </a:rPr>
                        <a:t>549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35,739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528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35,587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10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10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511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33,266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418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28,549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10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705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 dirty="0">
                          <a:effectLst/>
                        </a:rPr>
                        <a:t>45,895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449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30,262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11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11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696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45,309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377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25,749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11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682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 dirty="0">
                          <a:effectLst/>
                        </a:rPr>
                        <a:t>44,398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410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27,634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2067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12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12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569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60,086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343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23,426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12</a:t>
                      </a:r>
                      <a:r>
                        <a:rPr lang="ko-KR" altLang="en-US" sz="800" u="none" strike="noStrike">
                          <a:effectLst/>
                        </a:rPr>
                        <a:t>월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524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u="none" strike="noStrike">
                          <a:effectLst/>
                        </a:rPr>
                        <a:t>55,334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</a:rPr>
                        <a:t>377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</a:rPr>
                        <a:t>25,409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97750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연간총할인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438,487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연간총할인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237,077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연간총할인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630,051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연간총할인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353,180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연간총할인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571,872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연간총할인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347,928</a:t>
                      </a:r>
                      <a:endParaRPr lang="en-US" altLang="ko-KR" sz="8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206738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>
                          <a:effectLst/>
                        </a:rPr>
                        <a:t>　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u="none" strike="noStrike" dirty="0">
                          <a:effectLst/>
                        </a:rPr>
                        <a:t>7</a:t>
                      </a:r>
                      <a:r>
                        <a:rPr lang="ko-KR" altLang="en-US" sz="800" u="none" strike="noStrike" dirty="0">
                          <a:effectLst/>
                        </a:rPr>
                        <a:t>개월 할인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675,560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 dirty="0">
                          <a:effectLst/>
                        </a:rPr>
                        <a:t>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u="none" strike="noStrike" dirty="0">
                          <a:effectLst/>
                        </a:rPr>
                        <a:t>12</a:t>
                      </a:r>
                      <a:r>
                        <a:rPr lang="ko-KR" altLang="en-US" sz="800" u="none" strike="noStrike" dirty="0" err="1">
                          <a:effectLst/>
                        </a:rPr>
                        <a:t>개월할인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983,230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u="none" strike="noStrike" dirty="0">
                          <a:effectLst/>
                        </a:rPr>
                        <a:t>　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u="none" strike="noStrike">
                          <a:effectLst/>
                        </a:rPr>
                        <a:t>12</a:t>
                      </a:r>
                      <a:r>
                        <a:rPr lang="ko-KR" altLang="en-US" sz="800" u="none" strike="noStrike">
                          <a:effectLst/>
                        </a:rPr>
                        <a:t>개월할인</a:t>
                      </a:r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919,800</a:t>
                      </a:r>
                      <a:endParaRPr lang="en-US" altLang="ko-KR" sz="1000" b="1" i="0" u="none" strike="noStrike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  <a:tr h="167188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89" marR="8989" marT="898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572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3512"/>
            <a:ext cx="8229600" cy="5826514"/>
          </a:xfrm>
        </p:spPr>
      </p:pic>
    </p:spTree>
    <p:extLst>
      <p:ext uri="{BB962C8B-B14F-4D97-AF65-F5344CB8AC3E}">
        <p14:creationId xmlns:p14="http://schemas.microsoft.com/office/powerpoint/2010/main" val="2805330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052736"/>
            <a:ext cx="8424936" cy="5073427"/>
          </a:xfrm>
        </p:spPr>
      </p:pic>
    </p:spTree>
    <p:extLst>
      <p:ext uri="{BB962C8B-B14F-4D97-AF65-F5344CB8AC3E}">
        <p14:creationId xmlns:p14="http://schemas.microsoft.com/office/powerpoint/2010/main" val="1982460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smtClean="0"/>
              <a:t>월별 전력량 </a:t>
            </a:r>
            <a:r>
              <a:rPr lang="en-US" altLang="ko-KR" sz="2000" dirty="0" smtClean="0"/>
              <a:t>peak </a:t>
            </a:r>
            <a:r>
              <a:rPr lang="ko-KR" altLang="en-US" sz="2000" dirty="0" smtClean="0"/>
              <a:t>분석</a:t>
            </a:r>
            <a:endParaRPr lang="ko-KR" altLang="en-US" sz="20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0200"/>
            <a:ext cx="7344815" cy="4565104"/>
          </a:xfrm>
        </p:spPr>
      </p:pic>
    </p:spTree>
    <p:extLst>
      <p:ext uri="{BB962C8B-B14F-4D97-AF65-F5344CB8AC3E}">
        <p14:creationId xmlns:p14="http://schemas.microsoft.com/office/powerpoint/2010/main" val="3831652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" y="549275"/>
            <a:ext cx="7877017" cy="5576888"/>
          </a:xfrm>
        </p:spPr>
      </p:pic>
    </p:spTree>
    <p:extLst>
      <p:ext uri="{BB962C8B-B14F-4D97-AF65-F5344CB8AC3E}">
        <p14:creationId xmlns:p14="http://schemas.microsoft.com/office/powerpoint/2010/main" val="998598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1113</Words>
  <Application>Microsoft Office PowerPoint</Application>
  <PresentationFormat>화면 슬라이드 쇼(4:3)</PresentationFormat>
  <Paragraphs>492</Paragraphs>
  <Slides>14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7" baseType="lpstr">
      <vt:lpstr>맑은 고딕</vt:lpstr>
      <vt:lpstr>Arial</vt:lpstr>
      <vt:lpstr>Office 테마</vt:lpstr>
      <vt:lpstr>신풍교회 전기 계약 정보</vt:lpstr>
      <vt:lpstr>신풍교회 전기 사용량 현황</vt:lpstr>
      <vt:lpstr>22년 7월 요금 기본 정보</vt:lpstr>
      <vt:lpstr>PowerPoint 프레젠테이션</vt:lpstr>
      <vt:lpstr>PowerPoint 프레젠테이션</vt:lpstr>
      <vt:lpstr>PowerPoint 프레젠테이션</vt:lpstr>
      <vt:lpstr>PowerPoint 프레젠테이션</vt:lpstr>
      <vt:lpstr>월별 전력량 peak 분석</vt:lpstr>
      <vt:lpstr>PowerPoint 프레젠테이션</vt:lpstr>
      <vt:lpstr>PowerPoint 프레젠테이션</vt:lpstr>
      <vt:lpstr>PowerPoint 프레젠테이션</vt:lpstr>
      <vt:lpstr>PowerPoint 프레젠테이션</vt:lpstr>
      <vt:lpstr>월별 전력량 peak 분석 결과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신풍교회 전기 사용량 현황</dc:title>
  <dc:creator>administer</dc:creator>
  <cp:lastModifiedBy>JnaglovesSim</cp:lastModifiedBy>
  <cp:revision>18</cp:revision>
  <dcterms:created xsi:type="dcterms:W3CDTF">2022-08-17T01:30:54Z</dcterms:created>
  <dcterms:modified xsi:type="dcterms:W3CDTF">2022-08-18T11:54:58Z</dcterms:modified>
</cp:coreProperties>
</file>